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4C9"/>
    <a:srgbClr val="FFBC84"/>
    <a:srgbClr val="9E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4821"/>
  </p:normalViewPr>
  <p:slideViewPr>
    <p:cSldViewPr snapToGrid="0">
      <p:cViewPr varScale="1">
        <p:scale>
          <a:sx n="121" d="100"/>
          <a:sy n="121" d="100"/>
        </p:scale>
        <p:origin x="200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31.07.2025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ov"/><Relationship Id="rId1" Type="http://schemas.microsoft.com/office/2007/relationships/media" Target="../media/media14.mov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ov"/><Relationship Id="rId1" Type="http://schemas.microsoft.com/office/2007/relationships/media" Target="../media/media15.mov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ov"/><Relationship Id="rId1" Type="http://schemas.microsoft.com/office/2007/relationships/media" Target="../media/media16.mov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6.png"/><Relationship Id="rId5" Type="http://schemas.microsoft.com/office/2007/relationships/media" Target="../media/media3.mov"/><Relationship Id="rId10" Type="http://schemas.openxmlformats.org/officeDocument/2006/relationships/image" Target="../media/image5.png"/><Relationship Id="rId4" Type="http://schemas.openxmlformats.org/officeDocument/2006/relationships/video" Target="../media/media2.mov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mov"/><Relationship Id="rId7" Type="http://schemas.openxmlformats.org/officeDocument/2006/relationships/image" Target="../media/image8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7.mov"/><Relationship Id="rId7" Type="http://schemas.openxmlformats.org/officeDocument/2006/relationships/image" Target="../media/image10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ov"/><Relationship Id="rId13" Type="http://schemas.openxmlformats.org/officeDocument/2006/relationships/image" Target="../media/image23.png"/><Relationship Id="rId3" Type="http://schemas.microsoft.com/office/2007/relationships/media" Target="../media/media10.mov"/><Relationship Id="rId7" Type="http://schemas.microsoft.com/office/2007/relationships/media" Target="../media/media12.mov"/><Relationship Id="rId12" Type="http://schemas.openxmlformats.org/officeDocument/2006/relationships/image" Target="../media/image22.png"/><Relationship Id="rId2" Type="http://schemas.openxmlformats.org/officeDocument/2006/relationships/video" Target="../media/media9.mov"/><Relationship Id="rId16" Type="http://schemas.openxmlformats.org/officeDocument/2006/relationships/image" Target="../media/image26.png"/><Relationship Id="rId1" Type="http://schemas.microsoft.com/office/2007/relationships/media" Target="../media/media9.mov"/><Relationship Id="rId6" Type="http://schemas.openxmlformats.org/officeDocument/2006/relationships/video" Target="../media/media11.mov"/><Relationship Id="rId11" Type="http://schemas.openxmlformats.org/officeDocument/2006/relationships/slideLayout" Target="../slideLayouts/slideLayout2.xml"/><Relationship Id="rId5" Type="http://schemas.microsoft.com/office/2007/relationships/media" Target="../media/media11.mov"/><Relationship Id="rId15" Type="http://schemas.openxmlformats.org/officeDocument/2006/relationships/image" Target="../media/image25.png"/><Relationship Id="rId10" Type="http://schemas.openxmlformats.org/officeDocument/2006/relationships/video" Target="../media/media13.mov"/><Relationship Id="rId4" Type="http://schemas.openxmlformats.org/officeDocument/2006/relationships/video" Target="../media/media10.mov"/><Relationship Id="rId9" Type="http://schemas.microsoft.com/office/2007/relationships/media" Target="../media/media13.mov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346" y="732607"/>
            <a:ext cx="5918201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/>
              <a:t> پیاده سازی </a:t>
            </a:r>
            <a:r>
              <a:rPr lang="en-US" sz="4000" dirty="0"/>
              <a:t>K-means</a:t>
            </a:r>
            <a:endParaRPr lang="en-EE" sz="40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449657" y="6293543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</a:t>
            </a:r>
            <a:r>
              <a:rPr lang="fa-IR" dirty="0" err="1"/>
              <a:t>خوشه‌بندی</a:t>
            </a:r>
            <a:r>
              <a:rPr lang="fa-IR" dirty="0"/>
              <a:t> و </a:t>
            </a:r>
            <a:r>
              <a:rPr lang="fa-IR" dirty="0" err="1"/>
              <a:t>طبقه‌بندی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47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dirty="0"/>
              <a:t>Clustering &amp; Classification</a:t>
            </a:r>
          </a:p>
          <a:p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12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49FFF-94AB-494B-D1E8-4E67AACE513D}"/>
              </a:ext>
            </a:extLst>
          </p:cNvPr>
          <p:cNvSpPr txBox="1"/>
          <p:nvPr/>
        </p:nvSpPr>
        <p:spPr>
          <a:xfrm>
            <a:off x="1145018" y="1650636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فصل پنجم - درس دوم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7-28 at 00.28.37">
            <a:hlinkClick r:id="" action="ppaction://media"/>
            <a:extLst>
              <a:ext uri="{FF2B5EF4-FFF2-40B4-BE49-F238E27FC236}">
                <a16:creationId xmlns:a16="http://schemas.microsoft.com/office/drawing/2014/main" id="{F896A3AF-15F7-BC53-0D08-C57EC136F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6423" y="643466"/>
            <a:ext cx="6899154" cy="5571067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CF92C115-949C-1DA1-4882-DDFF12159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69" y="1835657"/>
            <a:ext cx="3186684" cy="31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1CFE-DDF2-2A76-6408-67A26A7AF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 rtl="1"/>
            <a:br>
              <a:rPr lang="en-GB" dirty="0"/>
            </a:br>
            <a:r>
              <a:rPr lang="fa-IR" dirty="0"/>
              <a:t> تعداد خوشه ها	                            </a:t>
            </a:r>
            <a:r>
              <a:rPr lang="en-GB" dirty="0"/>
              <a:t>Number of Clusters</a:t>
            </a:r>
            <a:r>
              <a:rPr lang="fa-IR" dirty="0"/>
              <a:t> </a:t>
            </a:r>
            <a:br>
              <a:rPr lang="en-GB" dirty="0"/>
            </a:br>
            <a:endParaRPr lang="en-E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201A9-FC13-C7A0-9564-747F4D82C797}"/>
              </a:ext>
            </a:extLst>
          </p:cNvPr>
          <p:cNvSpPr txBox="1"/>
          <p:nvPr/>
        </p:nvSpPr>
        <p:spPr>
          <a:xfrm>
            <a:off x="6728155" y="1764064"/>
            <a:ext cx="479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کدام تغییر در </a:t>
            </a:r>
            <a:r>
              <a:rPr lang="en-GB" dirty="0"/>
              <a:t>k</a:t>
            </a:r>
            <a:r>
              <a:rPr lang="fa-IR" dirty="0"/>
              <a:t> </a:t>
            </a:r>
            <a:r>
              <a:rPr lang="en-GB" dirty="0"/>
              <a:t> </a:t>
            </a:r>
            <a:r>
              <a:rPr lang="fa-IR" dirty="0"/>
              <a:t>باعث بیشترین تغییر در </a:t>
            </a:r>
            <a:r>
              <a:rPr lang="fa-IR" dirty="0" err="1"/>
              <a:t>اینرسی</a:t>
            </a:r>
            <a:r>
              <a:rPr lang="fa-IR" dirty="0"/>
              <a:t> کل می ‌شود؟</a:t>
            </a:r>
            <a:endParaRPr lang="en-EE" dirty="0"/>
          </a:p>
        </p:txBody>
      </p:sp>
      <p:pic>
        <p:nvPicPr>
          <p:cNvPr id="6" name="Screen Recording 2025-07-28 at 00.58.19">
            <a:hlinkClick r:id="" action="ppaction://media"/>
            <a:extLst>
              <a:ext uri="{FF2B5EF4-FFF2-40B4-BE49-F238E27FC236}">
                <a16:creationId xmlns:a16="http://schemas.microsoft.com/office/drawing/2014/main" id="{8C4012AB-B0E5-2DEC-219F-FE8E81025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849" y="1948730"/>
            <a:ext cx="4949151" cy="4330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0F4B93-D1DD-11F7-98B3-6FD24EEB8531}"/>
              </a:ext>
            </a:extLst>
          </p:cNvPr>
          <p:cNvSpPr txBox="1"/>
          <p:nvPr/>
        </p:nvSpPr>
        <p:spPr>
          <a:xfrm>
            <a:off x="6500982" y="2508531"/>
            <a:ext cx="13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از </a:t>
            </a:r>
            <a:r>
              <a:rPr lang="en-US" dirty="0"/>
              <a:t>k=1</a:t>
            </a:r>
            <a:r>
              <a:rPr lang="fa-IR" dirty="0"/>
              <a:t> تا </a:t>
            </a:r>
            <a:r>
              <a:rPr lang="en-US" dirty="0"/>
              <a:t>k=2</a:t>
            </a:r>
            <a:endParaRPr lang="en-E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E3A2C-719E-532C-0071-25741E22CA97}"/>
              </a:ext>
            </a:extLst>
          </p:cNvPr>
          <p:cNvSpPr txBox="1"/>
          <p:nvPr/>
        </p:nvSpPr>
        <p:spPr>
          <a:xfrm>
            <a:off x="6809908" y="3059668"/>
            <a:ext cx="471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کدام تغییر در </a:t>
            </a:r>
            <a:r>
              <a:rPr lang="en-GB" dirty="0"/>
              <a:t>k</a:t>
            </a:r>
            <a:r>
              <a:rPr lang="fa-IR" dirty="0"/>
              <a:t> </a:t>
            </a:r>
            <a:r>
              <a:rPr lang="en-GB" dirty="0"/>
              <a:t> </a:t>
            </a:r>
            <a:r>
              <a:rPr lang="fa-IR" dirty="0"/>
              <a:t>باعث کمترین تغییر در </a:t>
            </a:r>
            <a:r>
              <a:rPr lang="fa-IR" dirty="0" err="1"/>
              <a:t>اینرسی</a:t>
            </a:r>
            <a:r>
              <a:rPr lang="fa-IR" dirty="0"/>
              <a:t> کل می ‌شود؟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27E88-101F-42DB-17F8-50211751C180}"/>
              </a:ext>
            </a:extLst>
          </p:cNvPr>
          <p:cNvSpPr txBox="1"/>
          <p:nvPr/>
        </p:nvSpPr>
        <p:spPr>
          <a:xfrm>
            <a:off x="6500982" y="3695706"/>
            <a:ext cx="13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از </a:t>
            </a:r>
            <a:r>
              <a:rPr lang="en-US" dirty="0"/>
              <a:t>k=4</a:t>
            </a:r>
            <a:r>
              <a:rPr lang="fa-IR" dirty="0"/>
              <a:t> تا </a:t>
            </a:r>
            <a:r>
              <a:rPr lang="en-US" dirty="0"/>
              <a:t>k=5</a:t>
            </a:r>
            <a:endParaRPr lang="en-EE" dirty="0"/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7CFC8B5A-1FE2-B768-1D2F-5BF274733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328" y="4114046"/>
            <a:ext cx="3186684" cy="31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5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AI-generated content may be incorrect.">
            <a:extLst>
              <a:ext uri="{FF2B5EF4-FFF2-40B4-BE49-F238E27FC236}">
                <a16:creationId xmlns:a16="http://schemas.microsoft.com/office/drawing/2014/main" id="{022C1107-19BB-AC2F-0E23-C9A40664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32" y="397724"/>
            <a:ext cx="3806890" cy="3291840"/>
          </a:xfrm>
          <a:prstGeom prst="rect">
            <a:avLst/>
          </a:prstGeom>
        </p:spPr>
      </p:pic>
      <p:pic>
        <p:nvPicPr>
          <p:cNvPr id="7" name="Picture 6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5029490F-8648-D7F6-6665-585A80EA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364" y="397724"/>
            <a:ext cx="3806890" cy="3291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296829-A0ED-09CB-9C6B-EA914623F0CC}"/>
              </a:ext>
            </a:extLst>
          </p:cNvPr>
          <p:cNvSpPr txBox="1"/>
          <p:nvPr/>
        </p:nvSpPr>
        <p:spPr>
          <a:xfrm>
            <a:off x="3045003" y="4264502"/>
            <a:ext cx="6345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یکی از </a:t>
            </a:r>
            <a:r>
              <a:rPr lang="fa-IR" dirty="0" err="1"/>
              <a:t>روش‌های</a:t>
            </a:r>
            <a:r>
              <a:rPr lang="fa-IR" dirty="0"/>
              <a:t> معمول برای تعیین مقدار </a:t>
            </a:r>
            <a:r>
              <a:rPr lang="en-GB" dirty="0"/>
              <a:t>k</a:t>
            </a:r>
            <a:r>
              <a:rPr lang="fa-IR" dirty="0"/>
              <a:t> </a:t>
            </a:r>
            <a:r>
              <a:rPr lang="en-GB" dirty="0"/>
              <a:t> </a:t>
            </a:r>
            <a:r>
              <a:rPr lang="fa-IR" dirty="0"/>
              <a:t>انتخاب در </a:t>
            </a:r>
            <a:r>
              <a:rPr lang="fa-IR" dirty="0" err="1"/>
              <a:t>ناحیهٔ</a:t>
            </a:r>
            <a:r>
              <a:rPr lang="fa-IR" dirty="0"/>
              <a:t> "زانو" نمودار است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8AF5-5D7E-1309-97CE-1DF93AF75EC3}"/>
              </a:ext>
            </a:extLst>
          </p:cNvPr>
          <p:cNvSpPr txBox="1"/>
          <p:nvPr/>
        </p:nvSpPr>
        <p:spPr>
          <a:xfrm>
            <a:off x="4106780" y="4572000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457200" rtl="0" eaLnBrk="1" latinLnBrk="0" hangingPunct="1"/>
            <a:r>
              <a:rPr lang="en-US" sz="1000" dirty="0"/>
              <a:t>elbow</a:t>
            </a:r>
            <a:endParaRPr lang="en-EE" sz="1000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CBF2219C-296B-61C5-F2D6-3F01920BC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126" y="3429000"/>
            <a:ext cx="4308874" cy="43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7-28 at 01.24.02">
            <a:hlinkClick r:id="" action="ppaction://media"/>
            <a:extLst>
              <a:ext uri="{FF2B5EF4-FFF2-40B4-BE49-F238E27FC236}">
                <a16:creationId xmlns:a16="http://schemas.microsoft.com/office/drawing/2014/main" id="{D072FE97-9935-749D-BE87-3EB3FF6D6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433" y="878240"/>
            <a:ext cx="4819689" cy="4770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DD32-8087-F05B-4049-F350849B7D6C}"/>
              </a:ext>
            </a:extLst>
          </p:cNvPr>
          <p:cNvSpPr txBox="1"/>
          <p:nvPr/>
        </p:nvSpPr>
        <p:spPr>
          <a:xfrm>
            <a:off x="5623966" y="878240"/>
            <a:ext cx="5977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وقتی </a:t>
            </a:r>
            <a:r>
              <a:rPr lang="en-GB" dirty="0"/>
              <a:t>k</a:t>
            </a:r>
            <a:r>
              <a:rPr lang="fa-IR" dirty="0"/>
              <a:t> از ۳ به ۴ افزایش می ‌یابد، چه نوع ‌های اقلیمی جدیدی توسط </a:t>
            </a:r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GB" dirty="0"/>
              <a:t>k-means </a:t>
            </a:r>
            <a:r>
              <a:rPr lang="fa-IR" dirty="0"/>
              <a:t> متمایز </a:t>
            </a:r>
            <a:r>
              <a:rPr lang="fa-IR" dirty="0" err="1"/>
              <a:t>می‌شوند</a:t>
            </a:r>
            <a:r>
              <a:rPr lang="fa-IR" dirty="0"/>
              <a:t>؟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4F3CD-DE49-494F-D3CD-C7F19DDF4DB7}"/>
              </a:ext>
            </a:extLst>
          </p:cNvPr>
          <p:cNvSpPr txBox="1"/>
          <p:nvPr/>
        </p:nvSpPr>
        <p:spPr>
          <a:xfrm>
            <a:off x="7120992" y="185307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استوایی مرطوب و خشک</a:t>
            </a:r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E9CAEBA3-0F15-A022-E115-1EF744B59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611" y="2943478"/>
            <a:ext cx="4308874" cy="43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2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848DE-E827-14FC-E765-283909D5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24" y="807161"/>
            <a:ext cx="10515600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 err="1"/>
              <a:t>حدس‌های</a:t>
            </a:r>
            <a:r>
              <a:rPr lang="fa-IR" dirty="0"/>
              <a:t> اولیه                                 </a:t>
            </a:r>
            <a:r>
              <a:rPr lang="en-GB" dirty="0"/>
              <a:t>Initial Guesses</a:t>
            </a:r>
            <a:br>
              <a:rPr lang="en-GB" dirty="0"/>
            </a:br>
            <a:br>
              <a:rPr lang="en-GB" dirty="0"/>
            </a:br>
            <a:r>
              <a:rPr lang="fa-IR" dirty="0"/>
              <a:t>  </a:t>
            </a:r>
            <a:br>
              <a:rPr lang="fa-IR" dirty="0"/>
            </a:br>
            <a:br>
              <a:rPr lang="fa-IR" dirty="0"/>
            </a:br>
            <a:endParaRPr lang="en-EE" dirty="0"/>
          </a:p>
        </p:txBody>
      </p:sp>
      <p:pic>
        <p:nvPicPr>
          <p:cNvPr id="5" name="Picture 4" descr="A graph with blue dots and black x&#10;&#10;AI-generated content may be incorrect.">
            <a:extLst>
              <a:ext uri="{FF2B5EF4-FFF2-40B4-BE49-F238E27FC236}">
                <a16:creationId xmlns:a16="http://schemas.microsoft.com/office/drawing/2014/main" id="{B1EFEFC8-FAFF-B33D-A022-E6763F1F6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2128" y="1355813"/>
            <a:ext cx="5016298" cy="4114492"/>
          </a:xfrm>
          <a:prstGeom prst="rect">
            <a:avLst/>
          </a:prstGeom>
        </p:spPr>
      </p:pic>
      <p:pic>
        <p:nvPicPr>
          <p:cNvPr id="6" name="Screen Recording 2025-07-21 at 12.47.56">
            <a:hlinkClick r:id="" action="ppaction://media"/>
            <a:extLst>
              <a:ext uri="{FF2B5EF4-FFF2-40B4-BE49-F238E27FC236}">
                <a16:creationId xmlns:a16="http://schemas.microsoft.com/office/drawing/2014/main" id="{B20E0AB5-B292-ECA3-D429-F5564EA4B6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5216" y="2132724"/>
            <a:ext cx="3145299" cy="2584692"/>
          </a:xfrm>
          <a:prstGeom prst="rect">
            <a:avLst/>
          </a:prstGeom>
        </p:spPr>
      </p:pic>
      <p:pic>
        <p:nvPicPr>
          <p:cNvPr id="7" name="Screen Recording 2025-07-21 at 12.52.43">
            <a:hlinkClick r:id="" action="ppaction://media"/>
            <a:extLst>
              <a:ext uri="{FF2B5EF4-FFF2-40B4-BE49-F238E27FC236}">
                <a16:creationId xmlns:a16="http://schemas.microsoft.com/office/drawing/2014/main" id="{AE88CB95-5DBE-F9D1-BF24-E8E4A53627A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47628" y="2132724"/>
            <a:ext cx="3145298" cy="2560670"/>
          </a:xfrm>
          <a:prstGeom prst="rect">
            <a:avLst/>
          </a:prstGeom>
        </p:spPr>
      </p:pic>
      <p:pic>
        <p:nvPicPr>
          <p:cNvPr id="8" name="Screen Recording 2025-07-21 at 12.51.59">
            <a:hlinkClick r:id="" action="ppaction://media"/>
            <a:extLst>
              <a:ext uri="{FF2B5EF4-FFF2-40B4-BE49-F238E27FC236}">
                <a16:creationId xmlns:a16="http://schemas.microsoft.com/office/drawing/2014/main" id="{CC97F342-95A6-44B3-4F07-2EBAC679227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50039" y="2201558"/>
            <a:ext cx="3145298" cy="2560671"/>
          </a:xfrm>
          <a:prstGeom prst="rect">
            <a:avLst/>
          </a:prstGeom>
        </p:spPr>
      </p:pic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8F864B0D-F802-49B9-C618-1C822DA5F4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33621" y="4225836"/>
            <a:ext cx="3434639" cy="34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1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50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44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7-21 at 13.07.17">
            <a:hlinkClick r:id="" action="ppaction://media"/>
            <a:extLst>
              <a:ext uri="{FF2B5EF4-FFF2-40B4-BE49-F238E27FC236}">
                <a16:creationId xmlns:a16="http://schemas.microsoft.com/office/drawing/2014/main" id="{A3367573-ADD1-74D9-A430-F96D9679C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9397" y="860232"/>
            <a:ext cx="4797753" cy="3905977"/>
          </a:xfrm>
          <a:prstGeom prst="rect">
            <a:avLst/>
          </a:prstGeom>
        </p:spPr>
      </p:pic>
      <p:pic>
        <p:nvPicPr>
          <p:cNvPr id="5" name="Screen Recording 2025-07-21 at 13.28.33">
            <a:hlinkClick r:id="" action="ppaction://media"/>
            <a:extLst>
              <a:ext uri="{FF2B5EF4-FFF2-40B4-BE49-F238E27FC236}">
                <a16:creationId xmlns:a16="http://schemas.microsoft.com/office/drawing/2014/main" id="{5A498733-196B-D727-7BE2-6C81BDAAB2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95731" y="800695"/>
            <a:ext cx="4116974" cy="3965514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97FD9A32-7C82-F473-18D3-33893FADA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6709" y="4498036"/>
            <a:ext cx="2999463" cy="29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creen Recording 2025-07-21 at 13.31.01">
            <a:hlinkClick r:id="" action="ppaction://media"/>
            <a:extLst>
              <a:ext uri="{FF2B5EF4-FFF2-40B4-BE49-F238E27FC236}">
                <a16:creationId xmlns:a16="http://schemas.microsoft.com/office/drawing/2014/main" id="{1D92CF5E-9B1B-E5CE-DF3F-81905135D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5510" y="662869"/>
            <a:ext cx="3791768" cy="31566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creen Recording 2025-07-21 at 13.31.42">
            <a:hlinkClick r:id="" action="ppaction://media"/>
            <a:extLst>
              <a:ext uri="{FF2B5EF4-FFF2-40B4-BE49-F238E27FC236}">
                <a16:creationId xmlns:a16="http://schemas.microsoft.com/office/drawing/2014/main" id="{3509CE8C-BC05-732E-5DC0-3457BC75D6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6826" y="1251820"/>
            <a:ext cx="5230463" cy="4354360"/>
          </a:xfrm>
          <a:prstGeom prst="rect">
            <a:avLst/>
          </a:prstGeom>
        </p:spPr>
      </p:pic>
      <p:pic>
        <p:nvPicPr>
          <p:cNvPr id="5" name="Picture 4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30B3620C-EC2B-A137-A525-2EABE584DB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66302"/>
            <a:ext cx="3698214" cy="369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A4489F1-5AB6-762D-EE1E-E0A23DF44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14" y="1143492"/>
            <a:ext cx="10515600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 err="1"/>
              <a:t>اینرسی</a:t>
            </a:r>
            <a:r>
              <a:rPr lang="fa-IR" dirty="0"/>
              <a:t>                                                      </a:t>
            </a:r>
            <a:r>
              <a:rPr lang="en-GB" b="1" dirty="0"/>
              <a:t>Inertia</a:t>
            </a:r>
            <a:br>
              <a:rPr lang="en-GB" b="1" dirty="0"/>
            </a:br>
            <a:br>
              <a:rPr lang="en-GB" dirty="0"/>
            </a:br>
            <a:br>
              <a:rPr lang="en-GB" dirty="0"/>
            </a:br>
            <a:r>
              <a:rPr lang="fa-IR" dirty="0"/>
              <a:t>  </a:t>
            </a:r>
            <a:br>
              <a:rPr lang="fa-IR" dirty="0"/>
            </a:br>
            <a:br>
              <a:rPr lang="fa-IR" dirty="0"/>
            </a:br>
            <a:endParaRPr lang="en-EE" dirty="0"/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75539188-B73C-D3A5-2736-81DDD33C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3" y="1235184"/>
            <a:ext cx="4487050" cy="2193816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9AC7C504-ED7D-72F7-4944-7886D4EE9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15" y="3735891"/>
            <a:ext cx="4507658" cy="21938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939D6E-C6FE-E4B3-3A8B-EC2037EC5025}"/>
              </a:ext>
            </a:extLst>
          </p:cNvPr>
          <p:cNvSpPr txBox="1"/>
          <p:nvPr/>
        </p:nvSpPr>
        <p:spPr>
          <a:xfrm>
            <a:off x="5053488" y="1344608"/>
            <a:ext cx="679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اینرسی</a:t>
            </a:r>
            <a:r>
              <a:rPr lang="fa-IR" dirty="0"/>
              <a:t> نشان </a:t>
            </a:r>
            <a:r>
              <a:rPr lang="fa-IR" dirty="0" err="1"/>
              <a:t>می‌دهد</a:t>
            </a:r>
            <a:r>
              <a:rPr lang="fa-IR" dirty="0"/>
              <a:t> که نقاط یک خوشه تا چه حد از مرکز آن فاصله دارند، بنابراین از آن برای ارزیابی کیفیت خوشه استفاده خواهیم کرد.</a:t>
            </a:r>
          </a:p>
          <a:p>
            <a:pPr algn="r" rtl="1"/>
            <a:endParaRPr lang="en-EE" dirty="0"/>
          </a:p>
        </p:txBody>
      </p:sp>
      <p:pic>
        <p:nvPicPr>
          <p:cNvPr id="13" name="Picture 12" descr="A diagram of a line with a cross&#10;&#10;AI-generated content may be incorrect.">
            <a:extLst>
              <a:ext uri="{FF2B5EF4-FFF2-40B4-BE49-F238E27FC236}">
                <a16:creationId xmlns:a16="http://schemas.microsoft.com/office/drawing/2014/main" id="{176EE0AC-7F70-F33E-4247-522236DB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258" y="2085489"/>
            <a:ext cx="4343241" cy="2559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903520-4670-F677-7D4C-BA6CEA17F594}"/>
                  </a:ext>
                </a:extLst>
              </p:cNvPr>
              <p:cNvSpPr txBox="1"/>
              <p:nvPr/>
            </p:nvSpPr>
            <p:spPr>
              <a:xfrm>
                <a:off x="7143667" y="5233870"/>
                <a:ext cx="3089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E" dirty="0"/>
                  <a:t>Inertia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E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EE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E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E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E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EE" dirty="0"/>
                  <a:t> = 7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903520-4670-F677-7D4C-BA6CEA17F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667" y="5233870"/>
                <a:ext cx="3089051" cy="369332"/>
              </a:xfrm>
              <a:prstGeom prst="rect">
                <a:avLst/>
              </a:prstGeom>
              <a:blipFill>
                <a:blip r:embed="rId5"/>
                <a:stretch>
                  <a:fillRect l="-1639" t="-10000" r="-820" b="-23333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70D1B812-C456-87BE-A249-0D24FEA6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294" b="-1"/>
          <a:stretch>
            <a:fillRect/>
          </a:stretch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27" name="Picture 26" descr="A screenshot of a graph&#10;&#10;AI-generated content may be incorrect.">
            <a:extLst>
              <a:ext uri="{FF2B5EF4-FFF2-40B4-BE49-F238E27FC236}">
                <a16:creationId xmlns:a16="http://schemas.microsoft.com/office/drawing/2014/main" id="{AAAA4C15-7AED-60A1-DE5B-06E65245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82" r="12291" b="2"/>
          <a:stretch>
            <a:fillRect/>
          </a:stretch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1B9D01FA-2446-5C88-AC2B-FA0A5484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560" r="-2" b="31370"/>
          <a:stretch>
            <a:fillRect/>
          </a:stretch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1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25C6B-6AB7-9F0C-5701-AC551DAC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65444" y="1592238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 rtl="1"/>
            <a:r>
              <a:rPr lang="fa-IR" sz="6600" dirty="0" err="1"/>
              <a:t>اینرسی</a:t>
            </a:r>
            <a:r>
              <a:rPr lang="fa-IR" sz="6600" dirty="0"/>
              <a:t> کل  </a:t>
            </a:r>
            <a:r>
              <a:rPr lang="en-GB" dirty="0"/>
              <a:t>Total Inertia</a:t>
            </a:r>
            <a:br>
              <a:rPr lang="en-GB" dirty="0"/>
            </a:br>
            <a:br>
              <a:rPr lang="en-GB" sz="6600" dirty="0"/>
            </a:br>
            <a:endParaRPr lang="en-US" sz="66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29EC798-D084-C9FC-D93B-F51C39F5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2239230"/>
            <a:ext cx="3758184" cy="1850905"/>
          </a:xfrm>
          <a:prstGeom prst="rect">
            <a:avLst/>
          </a:prstGeom>
        </p:spPr>
      </p:pic>
      <p:pic>
        <p:nvPicPr>
          <p:cNvPr id="9" name="Picture 8" descr="A screenshot of a game&#10;&#10;AI-generated content may be incorrect.">
            <a:extLst>
              <a:ext uri="{FF2B5EF4-FFF2-40B4-BE49-F238E27FC236}">
                <a16:creationId xmlns:a16="http://schemas.microsoft.com/office/drawing/2014/main" id="{759CC56E-61ED-844C-B3E4-3B1033E0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737" y="2248625"/>
            <a:ext cx="3758184" cy="184151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79D14204-AE5C-B602-167C-5C1EFE75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344" y="2239230"/>
            <a:ext cx="3758184" cy="1832114"/>
          </a:xfrm>
          <a:prstGeom prst="rect">
            <a:avLst/>
          </a:prstGeom>
        </p:spPr>
      </p:pic>
      <p:pic>
        <p:nvPicPr>
          <p:cNvPr id="13" name="Picture 1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42455E3-2237-4633-8067-3993DCE53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094" y="4092170"/>
            <a:ext cx="3186684" cy="31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7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AE0CFA51-F33E-E119-0077-31C28B8E3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92" y="593177"/>
            <a:ext cx="3686238" cy="5671645"/>
          </a:xfrm>
          <a:prstGeom prst="rect">
            <a:avLst/>
          </a:prstGeom>
        </p:spPr>
      </p:pic>
      <p:pic>
        <p:nvPicPr>
          <p:cNvPr id="6" name="Screen Recording 2025-07-24 at 14.29.04">
            <a:hlinkClick r:id="" action="ppaction://media"/>
            <a:extLst>
              <a:ext uri="{FF2B5EF4-FFF2-40B4-BE49-F238E27FC236}">
                <a16:creationId xmlns:a16="http://schemas.microsoft.com/office/drawing/2014/main" id="{5CD5CEE1-74D8-989D-EDFC-C1D8BD3796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02562" y="787386"/>
            <a:ext cx="5460559" cy="528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4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3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5-07-27 at 23.32.15" descr="A graph with different colored dots and numbers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9BDD0D3-65E3-73E8-A704-2A7AE62F1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8858" y="3589863"/>
            <a:ext cx="3162244" cy="2624663"/>
          </a:xfrm>
          <a:prstGeom prst="rect">
            <a:avLst/>
          </a:prstGeom>
        </p:spPr>
      </p:pic>
      <p:pic>
        <p:nvPicPr>
          <p:cNvPr id="7" name="Screen Recording 2025-07-27 at 22.22.01" descr="A graph with different colored dots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0656CA50-61F5-5D68-DB9B-359ABFB008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1493" y="563098"/>
            <a:ext cx="3162243" cy="2624662"/>
          </a:xfrm>
          <a:prstGeom prst="rect">
            <a:avLst/>
          </a:prstGeom>
        </p:spPr>
      </p:pic>
      <p:pic>
        <p:nvPicPr>
          <p:cNvPr id="4" name="Screen Recording 2025-07-27 at 23.32.44" descr="A graph with different colored dots and numbers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D27083BB-6C73-8161-A485-AE4F64175FF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70609" y="563098"/>
            <a:ext cx="3162246" cy="2624665"/>
          </a:xfrm>
          <a:prstGeom prst="rect">
            <a:avLst/>
          </a:prstGeom>
        </p:spPr>
      </p:pic>
      <p:pic>
        <p:nvPicPr>
          <p:cNvPr id="6" name="Screen Recording 2025-07-27 at 22.24.32" descr="A screenshot of a graph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557520E0-803A-D9F4-614A-DA29A8CA744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70609" y="3589863"/>
            <a:ext cx="3185532" cy="2643992"/>
          </a:xfrm>
          <a:prstGeom prst="rect">
            <a:avLst/>
          </a:prstGeom>
        </p:spPr>
      </p:pic>
      <p:pic>
        <p:nvPicPr>
          <p:cNvPr id="8" name="Screen Recording 2025-07-27 at 23.35.58" descr="A graph with many dots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E33E0671-8CD9-8E11-E2A4-0B7DC039139E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804994" y="1875429"/>
            <a:ext cx="3743538" cy="3107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0A3B57-34DE-553D-9D3E-192956213C12}"/>
              </a:ext>
            </a:extLst>
          </p:cNvPr>
          <p:cNvSpPr txBox="1"/>
          <p:nvPr/>
        </p:nvSpPr>
        <p:spPr>
          <a:xfrm>
            <a:off x="7622698" y="5162718"/>
            <a:ext cx="438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/>
              <a:t>کم‌ کردن </a:t>
            </a:r>
            <a:r>
              <a:rPr lang="fa-IR" sz="1400" dirty="0" err="1"/>
              <a:t>اینرسی</a:t>
            </a:r>
            <a:r>
              <a:rPr lang="fa-IR" sz="1400" dirty="0"/>
              <a:t> کل، </a:t>
            </a:r>
            <a:r>
              <a:rPr lang="fa-IR" sz="1400" b="1" dirty="0">
                <a:solidFill>
                  <a:srgbClr val="FFFF00"/>
                </a:solidFill>
              </a:rPr>
              <a:t>بهینه ‌سازی </a:t>
            </a:r>
            <a:r>
              <a:rPr lang="fa-IR" sz="1400" dirty="0"/>
              <a:t>گفته می ‌شود. </a:t>
            </a:r>
            <a:r>
              <a:rPr lang="fa-IR" sz="1400" dirty="0" err="1"/>
              <a:t>الگوریتم</a:t>
            </a:r>
            <a:r>
              <a:rPr lang="fa-IR" sz="1400" dirty="0"/>
              <a:t> </a:t>
            </a:r>
            <a:r>
              <a:rPr lang="en-GB" sz="1400" dirty="0"/>
              <a:t>k-means </a:t>
            </a:r>
            <a:r>
              <a:rPr lang="fa-IR" sz="1400" dirty="0"/>
              <a:t>تلاش </a:t>
            </a:r>
            <a:r>
              <a:rPr lang="fa-IR" sz="1400" dirty="0" err="1"/>
              <a:t>می‌کند</a:t>
            </a:r>
            <a:r>
              <a:rPr lang="fa-IR" sz="1400" dirty="0"/>
              <a:t> </a:t>
            </a:r>
            <a:r>
              <a:rPr lang="fa-IR" sz="1400" dirty="0" err="1"/>
              <a:t>اینرسی</a:t>
            </a:r>
            <a:r>
              <a:rPr lang="fa-IR" sz="1400" dirty="0"/>
              <a:t> کل را تا حد ممکن کم کند.</a:t>
            </a:r>
            <a:endParaRPr lang="en-E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4D193-27DD-6DAE-07DA-41860F48CFAF}"/>
              </a:ext>
            </a:extLst>
          </p:cNvPr>
          <p:cNvSpPr txBox="1"/>
          <p:nvPr/>
        </p:nvSpPr>
        <p:spPr>
          <a:xfrm>
            <a:off x="8089640" y="193766"/>
            <a:ext cx="340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Optimization</a:t>
            </a:r>
            <a:r>
              <a:rPr lang="fa-IR" b="1" dirty="0"/>
              <a:t> بهینه سازی              </a:t>
            </a:r>
            <a:endParaRPr lang="en-EE" b="1" dirty="0"/>
          </a:p>
        </p:txBody>
      </p:sp>
    </p:spTree>
    <p:extLst>
      <p:ext uri="{BB962C8B-B14F-4D97-AF65-F5344CB8AC3E}">
        <p14:creationId xmlns:p14="http://schemas.microsoft.com/office/powerpoint/2010/main" val="154672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1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5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19703</TotalTime>
  <Words>209</Words>
  <Application>Microsoft Macintosh PowerPoint</Application>
  <PresentationFormat>Widescreen</PresentationFormat>
  <Paragraphs>23</Paragraphs>
  <Slides>13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Office Theme</vt:lpstr>
      <vt:lpstr> پیاده سازی K-means</vt:lpstr>
      <vt:lpstr>حدس‌های اولیه                                 Initial Guesses      </vt:lpstr>
      <vt:lpstr>PowerPoint Presentation</vt:lpstr>
      <vt:lpstr>PowerPoint Presentation</vt:lpstr>
      <vt:lpstr>اینرسی                                                      Inertia       </vt:lpstr>
      <vt:lpstr>PowerPoint Presentation</vt:lpstr>
      <vt:lpstr>اینرسی کل  Total Inertia  </vt:lpstr>
      <vt:lpstr>PowerPoint Presentation</vt:lpstr>
      <vt:lpstr>PowerPoint Presentation</vt:lpstr>
      <vt:lpstr>PowerPoint Presentation</vt:lpstr>
      <vt:lpstr>  تعداد خوشه ها                             Number of Clusters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Farzaneh Zareei</cp:lastModifiedBy>
  <cp:revision>111</cp:revision>
  <dcterms:created xsi:type="dcterms:W3CDTF">2024-11-14T17:21:55Z</dcterms:created>
  <dcterms:modified xsi:type="dcterms:W3CDTF">2025-07-31T08:15:29Z</dcterms:modified>
</cp:coreProperties>
</file>